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14"/>
  </p:notesMasterIdLst>
  <p:sldIdLst>
    <p:sldId id="256" r:id="rId2"/>
    <p:sldId id="257" r:id="rId3"/>
    <p:sldId id="295" r:id="rId4"/>
    <p:sldId id="296" r:id="rId5"/>
    <p:sldId id="298" r:id="rId6"/>
    <p:sldId id="260" r:id="rId7"/>
    <p:sldId id="300" r:id="rId8"/>
    <p:sldId id="304" r:id="rId9"/>
    <p:sldId id="301" r:id="rId10"/>
    <p:sldId id="303" r:id="rId11"/>
    <p:sldId id="305" r:id="rId12"/>
    <p:sldId id="270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DM Serif Display" pitchFamily="2" charset="0"/>
      <p:regular r:id="rId19"/>
      <p:italic r:id="rId20"/>
    </p:embeddedFont>
    <p:embeddedFont>
      <p:font typeface="Montserrat Light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5CF634-BF82-445E-975C-3A6A0FACAB5D}">
  <a:tblStyle styleId="{2A5CF634-BF82-445E-975C-3A6A0FACAB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EFE7647-697C-4ABB-AA9B-82A436A19AF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/>
    <p:restoredTop sz="94648"/>
  </p:normalViewPr>
  <p:slideViewPr>
    <p:cSldViewPr snapToGrid="0" snapToObjects="1">
      <p:cViewPr varScale="1">
        <p:scale>
          <a:sx n="162" d="100"/>
          <a:sy n="162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862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009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198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364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88725" y="2380200"/>
            <a:ext cx="6766500" cy="16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5400000">
            <a:off x="2006359" y="-1980394"/>
            <a:ext cx="5136998" cy="9138285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188725" y="1231800"/>
            <a:ext cx="6766500" cy="26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SzPts val="3600"/>
              <a:buFont typeface="DM Serif Display"/>
              <a:buChar char="╺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-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⬞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lvl="8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755988" y="1181777"/>
            <a:ext cx="4632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“</a:t>
            </a:r>
            <a:endParaRPr sz="6000">
              <a:solidFill>
                <a:schemeClr val="accent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771764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ccent">
  <p:cSld name="BLANK_3">
    <p:bg>
      <p:bgPr>
        <a:gradFill>
          <a:gsLst>
            <a:gs pos="0">
              <a:schemeClr val="accent5"/>
            </a:gs>
            <a:gs pos="50000">
              <a:schemeClr val="accent5"/>
            </a:gs>
            <a:gs pos="100000">
              <a:schemeClr val="accent6"/>
            </a:gs>
          </a:gsLst>
          <a:lin ang="1680027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3">
  <p:cSld name="BLANK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/>
          <p:nvPr/>
        </p:nvSpPr>
        <p:spPr>
          <a:xfrm rot="5400000" flipH="1">
            <a:off x="-248212" y="246209"/>
            <a:ext cx="5151227" cy="4654804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_1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80027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7" r:id="rId4"/>
    <p:sldLayoutId id="2147483660" r:id="rId5"/>
    <p:sldLayoutId id="2147483661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ctrTitle"/>
          </p:nvPr>
        </p:nvSpPr>
        <p:spPr>
          <a:xfrm>
            <a:off x="739407" y="1355440"/>
            <a:ext cx="6766500" cy="16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Understanding and Controlling Memory in </a:t>
            </a:r>
            <a:r>
              <a:rPr lang="en" sz="4000" dirty="0">
                <a:solidFill>
                  <a:schemeClr val="accent6"/>
                </a:solidFill>
              </a:rPr>
              <a:t>Recurrent Neural Networks</a:t>
            </a:r>
            <a:endParaRPr sz="4000" dirty="0">
              <a:solidFill>
                <a:schemeClr val="accent6"/>
              </a:solidFill>
            </a:endParaRPr>
          </a:p>
        </p:txBody>
      </p:sp>
      <p:sp>
        <p:nvSpPr>
          <p:cNvPr id="3" name="Google Shape;74;p17">
            <a:extLst>
              <a:ext uri="{FF2B5EF4-FFF2-40B4-BE49-F238E27FC236}">
                <a16:creationId xmlns:a16="http://schemas.microsoft.com/office/drawing/2014/main" id="{4029AD33-0707-3245-83C5-48ECF5626854}"/>
              </a:ext>
            </a:extLst>
          </p:cNvPr>
          <p:cNvSpPr txBox="1">
            <a:spLocks/>
          </p:cNvSpPr>
          <p:nvPr/>
        </p:nvSpPr>
        <p:spPr>
          <a:xfrm>
            <a:off x="1338496" y="2859836"/>
            <a:ext cx="67665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1200" dirty="0"/>
              <a:t>Doron </a:t>
            </a:r>
            <a:r>
              <a:rPr lang="en-US" sz="1200" dirty="0" err="1"/>
              <a:t>Haviv</a:t>
            </a:r>
            <a:r>
              <a:rPr lang="en-US" sz="1200" dirty="0"/>
              <a:t>, Alexander </a:t>
            </a:r>
            <a:r>
              <a:rPr lang="en-US" sz="1200" dirty="0" err="1"/>
              <a:t>Rivkind</a:t>
            </a:r>
            <a:r>
              <a:rPr lang="en-US" sz="1200" dirty="0"/>
              <a:t>, </a:t>
            </a:r>
            <a:r>
              <a:rPr lang="en-US" sz="1200" dirty="0" err="1"/>
              <a:t>Omri</a:t>
            </a:r>
            <a:r>
              <a:rPr lang="en-US" sz="1200" dirty="0"/>
              <a:t> Barak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4" name="Google Shape;74;p17">
            <a:extLst>
              <a:ext uri="{FF2B5EF4-FFF2-40B4-BE49-F238E27FC236}">
                <a16:creationId xmlns:a16="http://schemas.microsoft.com/office/drawing/2014/main" id="{62F50371-0111-1A48-84E6-713D29D13EF4}"/>
              </a:ext>
            </a:extLst>
          </p:cNvPr>
          <p:cNvSpPr txBox="1">
            <a:spLocks/>
          </p:cNvSpPr>
          <p:nvPr/>
        </p:nvSpPr>
        <p:spPr>
          <a:xfrm>
            <a:off x="510808" y="3799490"/>
            <a:ext cx="6766500" cy="104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1400" dirty="0"/>
              <a:t>Presentation: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Zahra Mousavi </a:t>
            </a:r>
            <a:r>
              <a:rPr lang="en-US" sz="1400" dirty="0" err="1">
                <a:solidFill>
                  <a:schemeClr val="accent6"/>
                </a:solidFill>
              </a:rPr>
              <a:t>Movahed</a:t>
            </a:r>
            <a:endParaRPr lang="en-US" sz="1400" dirty="0">
              <a:solidFill>
                <a:schemeClr val="accent6"/>
              </a:solidFill>
            </a:endParaRPr>
          </a:p>
          <a:p>
            <a:r>
              <a:rPr lang="en-US" sz="1400" dirty="0">
                <a:solidFill>
                  <a:schemeClr val="accent6"/>
                </a:solidFill>
              </a:rPr>
              <a:t>Amir Mohammad </a:t>
            </a:r>
            <a:r>
              <a:rPr lang="en-US" sz="1400" dirty="0" err="1">
                <a:solidFill>
                  <a:schemeClr val="accent6"/>
                </a:solidFill>
              </a:rPr>
              <a:t>Ranjbar</a:t>
            </a:r>
            <a:r>
              <a:rPr lang="en-US" sz="1400" dirty="0">
                <a:solidFill>
                  <a:schemeClr val="accent6"/>
                </a:solidFill>
              </a:rPr>
              <a:t> </a:t>
            </a:r>
            <a:r>
              <a:rPr lang="en-US" sz="1400" dirty="0" err="1">
                <a:solidFill>
                  <a:schemeClr val="accent6"/>
                </a:solidFill>
              </a:rPr>
              <a:t>Pazoki</a:t>
            </a:r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868BC4F-48CC-C84E-A593-393401EB61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1733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523EA3-6BBD-2442-9465-F08DA98D82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AC14E-E99C-1847-9334-CC78349C5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755" y="782197"/>
            <a:ext cx="7228490" cy="2791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4B24AB-18CA-3243-91B0-41DD16EBA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756" y="3771223"/>
            <a:ext cx="7228489" cy="24087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E313DBC-E621-9549-BD70-126691DA38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57010"/>
      </p:ext>
    </p:extLst>
  </p:cSld>
  <p:clrMapOvr>
    <a:masterClrMapping/>
  </p:clrMapOvr>
  <p:transition advTm="8505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1007421" y="482684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Improving Long Term Memory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504495" y="1139557"/>
            <a:ext cx="8135010" cy="3534094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accent6"/>
                </a:solidFill>
              </a:rPr>
              <a:t>      New Loss: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dirty="0"/>
          </a:p>
          <a:p>
            <a:pPr marL="285750" indent="-285750"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n-US" dirty="0"/>
          </a:p>
          <a:p>
            <a:pPr marL="1657350" lvl="3" indent="-285750">
              <a:buClr>
                <a:schemeClr val="dk1"/>
              </a:buClr>
              <a:buSzPts val="1100"/>
              <a:buFont typeface="Wingdings" pitchFamily="2" charset="2"/>
              <a:buChar char="§"/>
            </a:pPr>
            <a:endParaRPr lang="en-US" dirty="0"/>
          </a:p>
          <a:p>
            <a:pPr marL="742950" lvl="1" indent="-285750">
              <a:buClr>
                <a:schemeClr val="dk1"/>
              </a:buClr>
              <a:buSzPts val="1100"/>
              <a:buFont typeface="Wingdings" pitchFamily="2" charset="2"/>
              <a:buChar char="q"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6C4432-CAAA-1545-BB97-F22D9CADA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97" y="1814348"/>
            <a:ext cx="3261929" cy="981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636C0B-B60C-C846-B7E0-B2CF5ED88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370652"/>
            <a:ext cx="3773480" cy="3071903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5C0AB01-72C7-0D4C-A262-F0E8C730E0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24337"/>
      </p:ext>
    </p:extLst>
  </p:cSld>
  <p:clrMapOvr>
    <a:masterClrMapping/>
  </p:clrMapOvr>
  <p:transition advTm="6527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A22F78-94E4-564D-8703-893C1E00373D}"/>
              </a:ext>
            </a:extLst>
          </p:cNvPr>
          <p:cNvSpPr/>
          <p:nvPr/>
        </p:nvSpPr>
        <p:spPr>
          <a:xfrm>
            <a:off x="394137" y="2151502"/>
            <a:ext cx="7778553" cy="658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6000"/>
            </a:pPr>
            <a:r>
              <a:rPr lang="en" sz="4000" dirty="0">
                <a:solidFill>
                  <a:schemeClr val="lt1"/>
                </a:solidFill>
                <a:latin typeface="DM Serif Display"/>
                <a:sym typeface="DM Serif Display"/>
              </a:rPr>
              <a:t>Thank You for Your Attention</a:t>
            </a:r>
            <a:endParaRPr lang="en-US" sz="4000" dirty="0">
              <a:solidFill>
                <a:schemeClr val="lt1"/>
              </a:solidFill>
              <a:latin typeface="DM Serif Display"/>
              <a:sym typeface="DM Serif Display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C8853A3-B9F1-384A-92C8-242EE74451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479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1007421" y="482684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Task Definition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465082" y="1207655"/>
            <a:ext cx="8213836" cy="3453161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accent6"/>
                </a:solidFill>
              </a:rPr>
              <a:t>      Inputs :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A series of noisy images, among which appears a single target image at time </a:t>
            </a:r>
            <a:r>
              <a:rPr lang="en-US" dirty="0">
                <a:solidFill>
                  <a:schemeClr val="accent6"/>
                </a:solidFill>
              </a:rPr>
              <a:t>Ts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A response trigger at time </a:t>
            </a:r>
            <a:r>
              <a:rPr lang="en-US" dirty="0">
                <a:solidFill>
                  <a:schemeClr val="accent6"/>
                </a:solidFill>
              </a:rPr>
              <a:t>Ta</a:t>
            </a:r>
          </a:p>
          <a:p>
            <a:pPr marL="742950" lvl="1" indent="-285750">
              <a:buClr>
                <a:schemeClr val="dk1"/>
              </a:buClr>
              <a:buSzPts val="1100"/>
            </a:pPr>
            <a:endParaRPr lang="en-US" dirty="0"/>
          </a:p>
          <a:p>
            <a:pPr marL="7429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</a:rPr>
              <a:t>Ts</a:t>
            </a:r>
            <a:r>
              <a:rPr lang="en-US" sz="1200" dirty="0"/>
              <a:t> : stimulus time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/>
                </a:solidFill>
              </a:rPr>
              <a:t>Ta</a:t>
            </a:r>
            <a:r>
              <a:rPr lang="en-US" sz="1200" dirty="0"/>
              <a:t> : response time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/>
              <a:t>Ts, Ta are chosen randomly at each trial from a uniform distribution on [1, </a:t>
            </a:r>
            <a:r>
              <a:rPr lang="en-US" sz="1200" dirty="0" err="1">
                <a:solidFill>
                  <a:schemeClr val="accent6"/>
                </a:solidFill>
              </a:rPr>
              <a:t>Tmax</a:t>
            </a:r>
            <a:r>
              <a:rPr lang="en-US" sz="1200" dirty="0"/>
              <a:t> ] subject to the constraint Ta − Ts &gt; 4 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/>
              <a:t>Each pixel of the noise mask was sampled from a Gaussian distribution 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600" b="1" dirty="0">
                <a:solidFill>
                  <a:schemeClr val="accent6"/>
                </a:solidFill>
              </a:rPr>
              <a:t>      Outputs :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Label of image as time </a:t>
            </a:r>
            <a:r>
              <a:rPr lang="en-US" dirty="0">
                <a:solidFill>
                  <a:schemeClr val="accent6"/>
                </a:solidFill>
              </a:rPr>
              <a:t>Ta</a:t>
            </a:r>
            <a:r>
              <a:rPr lang="en-US" dirty="0">
                <a:solidFill>
                  <a:schemeClr val="bg1"/>
                </a:solidFill>
              </a:rPr>
              <a:t>,  NULL at all other times</a:t>
            </a:r>
            <a:endParaRPr lang="en-US" sz="1200" b="1" dirty="0">
              <a:solidFill>
                <a:schemeClr val="bg1"/>
              </a:solidFill>
            </a:endParaRPr>
          </a:p>
          <a:p>
            <a:pPr marL="457200" lvl="1" indent="0">
              <a:buClr>
                <a:schemeClr val="dk1"/>
              </a:buClr>
              <a:buSzPts val="1100"/>
              <a:buNone/>
            </a:pPr>
            <a:endParaRPr lang="en-US" sz="1200" dirty="0"/>
          </a:p>
          <a:p>
            <a:pPr marL="7429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Clr>
                <a:schemeClr val="dk1"/>
              </a:buClr>
              <a:buSzPts val="1100"/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Clr>
                <a:schemeClr val="dk1"/>
              </a:buClr>
              <a:buSzPts val="1100"/>
              <a:buFont typeface="Wingdings" pitchFamily="2" charset="2"/>
              <a:buChar char="q"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A55F7CA-6F9A-4445-A9C5-AB36E334A7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10205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1007421" y="482684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Model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504495" y="1126723"/>
            <a:ext cx="8135010" cy="3546928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accent6"/>
                </a:solidFill>
              </a:rPr>
              <a:t>      MNIST Dataset</a:t>
            </a:r>
            <a:endParaRPr lang="en-US" sz="1600" dirty="0"/>
          </a:p>
          <a:p>
            <a:pPr marL="742950" lvl="1" indent="-285750">
              <a:buClr>
                <a:schemeClr val="dk1"/>
              </a:buClr>
              <a:buSzPts val="1100"/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Number of classes : 10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Layers: </a:t>
            </a:r>
          </a:p>
          <a:p>
            <a:pPr marL="1200150" lvl="2" indent="-285750">
              <a:buClr>
                <a:schemeClr val="dk1"/>
              </a:buClr>
              <a:buSzPts val="1100"/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Input layer : </a:t>
            </a:r>
          </a:p>
          <a:p>
            <a:pPr marL="1657350" lvl="3" indent="-285750"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N neurons </a:t>
            </a:r>
            <a:r>
              <a:rPr lang="en-US" dirty="0"/>
              <a:t>where n is the number of pixels in the image </a:t>
            </a:r>
          </a:p>
          <a:p>
            <a:pPr marL="1657350" lvl="3" indent="-285750"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1 neuron </a:t>
            </a:r>
            <a:r>
              <a:rPr lang="en-US" dirty="0"/>
              <a:t>for the response trigger 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1200150" lvl="2" indent="-285750">
              <a:buClr>
                <a:schemeClr val="dk1"/>
              </a:buClr>
              <a:buSzPts val="1100"/>
              <a:buFont typeface="Wingdings" pitchFamily="2" charset="2"/>
              <a:buChar char="§"/>
            </a:pPr>
            <a:r>
              <a:rPr lang="en-US" dirty="0"/>
              <a:t>Recurrent layer: a single recurrent layer of 200 gated recurrent units </a:t>
            </a:r>
          </a:p>
          <a:p>
            <a:pPr marL="1200150" lvl="2" indent="-285750">
              <a:buClr>
                <a:schemeClr val="dk1"/>
              </a:buClr>
              <a:buSzPts val="1100"/>
              <a:buFont typeface="Wingdings" pitchFamily="2" charset="2"/>
              <a:buChar char="§"/>
            </a:pPr>
            <a:r>
              <a:rPr lang="en-US" dirty="0"/>
              <a:t>Output layer:  </a:t>
            </a:r>
          </a:p>
          <a:p>
            <a:pPr marL="1657350" lvl="3" indent="-285750"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dirty="0"/>
              <a:t>10 neurons for the different classes </a:t>
            </a:r>
          </a:p>
          <a:p>
            <a:pPr marL="1657350" lvl="3" indent="-285750"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dirty="0"/>
              <a:t>1 neuron for the null indicator 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Wingdings" pitchFamily="2" charset="2"/>
              <a:buChar char="q"/>
            </a:pPr>
            <a:r>
              <a:rPr lang="en-US" dirty="0"/>
              <a:t>Gated Units: GRU, LSTM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Wingdings" pitchFamily="2" charset="2"/>
              <a:buChar char="q"/>
            </a:pPr>
            <a:r>
              <a:rPr lang="en-US" dirty="0"/>
              <a:t>Optimizer: Adam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Wingdings" pitchFamily="2" charset="2"/>
              <a:buChar char="q"/>
            </a:pPr>
            <a:r>
              <a:rPr lang="en-US" dirty="0"/>
              <a:t>Loss function: soft-max cross-entropy 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Wingdings" pitchFamily="2" charset="2"/>
              <a:buChar char="q"/>
            </a:pPr>
            <a:endParaRPr lang="en-US" dirty="0"/>
          </a:p>
          <a:p>
            <a:pPr marL="1657350" lvl="3" indent="-285750">
              <a:buClr>
                <a:schemeClr val="dk1"/>
              </a:buClr>
              <a:buSzPts val="1100"/>
              <a:buFont typeface="Wingdings" pitchFamily="2" charset="2"/>
              <a:buChar char="§"/>
            </a:pPr>
            <a:endParaRPr lang="en-US" dirty="0"/>
          </a:p>
          <a:p>
            <a:pPr marL="742950" lvl="1" indent="-285750">
              <a:buClr>
                <a:schemeClr val="dk1"/>
              </a:buClr>
              <a:buSzPts val="1100"/>
              <a:buFont typeface="Wingdings" pitchFamily="2" charset="2"/>
              <a:buChar char="q"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5ACEE2B-C20B-064D-AA9A-A796F161AE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07306"/>
      </p:ext>
    </p:extLst>
  </p:cSld>
  <p:clrMapOvr>
    <a:masterClrMapping/>
  </p:clrMapOvr>
  <p:transition advTm="5763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1007421" y="482684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Model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504495" y="1139557"/>
            <a:ext cx="8135010" cy="3534094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accent6"/>
                </a:solidFill>
              </a:rPr>
              <a:t>      CIFAR10 Dataset</a:t>
            </a:r>
            <a:endParaRPr lang="en-US" sz="1600" dirty="0"/>
          </a:p>
          <a:p>
            <a:pPr marL="742950" lvl="1" indent="-285750">
              <a:buClr>
                <a:schemeClr val="dk1"/>
              </a:buClr>
              <a:buSzPts val="1100"/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Number of classes : 10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Layers: </a:t>
            </a:r>
          </a:p>
          <a:p>
            <a:pPr marL="1200150" lvl="2" indent="-285750">
              <a:buClr>
                <a:schemeClr val="dk1"/>
              </a:buClr>
              <a:buSzPts val="1100"/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Input layer : </a:t>
            </a:r>
          </a:p>
          <a:p>
            <a:pPr marL="1657350" lvl="3" indent="-285750"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N neurons </a:t>
            </a:r>
            <a:r>
              <a:rPr lang="en-US" dirty="0"/>
              <a:t>where n is the number of pixels in the image </a:t>
            </a:r>
          </a:p>
          <a:p>
            <a:pPr marL="1657350" lvl="3" indent="-285750"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1 neuron </a:t>
            </a:r>
            <a:r>
              <a:rPr lang="en-US" dirty="0"/>
              <a:t>for the response trigger 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1200150" lvl="2" indent="-285750">
              <a:buClr>
                <a:schemeClr val="dk1"/>
              </a:buClr>
              <a:buSzPts val="1100"/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Convolutional frontend:  </a:t>
            </a:r>
            <a:r>
              <a:rPr lang="en-US" dirty="0"/>
              <a:t>three convolutional layers and two dense layers </a:t>
            </a:r>
            <a:endParaRPr lang="en-US" dirty="0">
              <a:solidFill>
                <a:schemeClr val="bg1"/>
              </a:solidFill>
            </a:endParaRPr>
          </a:p>
          <a:p>
            <a:pPr marL="1200150" lvl="2" indent="-285750">
              <a:buClr>
                <a:schemeClr val="dk1"/>
              </a:buClr>
              <a:buSzPts val="1100"/>
              <a:buFont typeface="Wingdings" pitchFamily="2" charset="2"/>
              <a:buChar char="§"/>
            </a:pPr>
            <a:r>
              <a:rPr lang="en-US" dirty="0"/>
              <a:t>Recurrent layer: a single recurrent layer of 400 gated recurrent units </a:t>
            </a:r>
          </a:p>
          <a:p>
            <a:pPr marL="1200150" lvl="2" indent="-285750">
              <a:buClr>
                <a:schemeClr val="dk1"/>
              </a:buClr>
              <a:buSzPts val="1100"/>
              <a:buFont typeface="Wingdings" pitchFamily="2" charset="2"/>
              <a:buChar char="§"/>
            </a:pPr>
            <a:r>
              <a:rPr lang="en-US" dirty="0"/>
              <a:t>Output layer:  </a:t>
            </a:r>
          </a:p>
          <a:p>
            <a:pPr marL="1657350" lvl="3" indent="-285750"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dirty="0"/>
              <a:t>10 neurons for the different classes </a:t>
            </a:r>
          </a:p>
          <a:p>
            <a:pPr marL="1657350" lvl="3" indent="-285750"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dirty="0"/>
              <a:t>1 neuron for the null indicator 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Wingdings" pitchFamily="2" charset="2"/>
              <a:buChar char="q"/>
            </a:pPr>
            <a:r>
              <a:rPr lang="en-US" dirty="0"/>
              <a:t>Gated Units: GRU, LSTM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Wingdings" pitchFamily="2" charset="2"/>
              <a:buChar char="q"/>
            </a:pPr>
            <a:r>
              <a:rPr lang="en-US" dirty="0"/>
              <a:t>Optimizer: Adam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Wingdings" pitchFamily="2" charset="2"/>
              <a:buChar char="q"/>
            </a:pPr>
            <a:r>
              <a:rPr lang="en-US" dirty="0"/>
              <a:t>Loss function: soft-max cross-entropy </a:t>
            </a:r>
          </a:p>
          <a:p>
            <a:pPr marL="285750" indent="-285750"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n-US" dirty="0"/>
          </a:p>
          <a:p>
            <a:pPr marL="1657350" lvl="3" indent="-285750">
              <a:buClr>
                <a:schemeClr val="dk1"/>
              </a:buClr>
              <a:buSzPts val="1100"/>
              <a:buFont typeface="Wingdings" pitchFamily="2" charset="2"/>
              <a:buChar char="§"/>
            </a:pPr>
            <a:endParaRPr lang="en-US" dirty="0"/>
          </a:p>
          <a:p>
            <a:pPr marL="742950" lvl="1" indent="-285750">
              <a:buClr>
                <a:schemeClr val="dk1"/>
              </a:buClr>
              <a:buSzPts val="1100"/>
              <a:buFont typeface="Wingdings" pitchFamily="2" charset="2"/>
              <a:buChar char="q"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9C1EF04-B649-854F-AB19-AAE227D583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96073"/>
      </p:ext>
    </p:extLst>
  </p:cSld>
  <p:clrMapOvr>
    <a:masterClrMapping/>
  </p:clrMapOvr>
  <p:transition advTm="3132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1B089E-CBD9-E64E-B570-E5A4811FC3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7E8A1-70B4-AD48-8E57-F1C2B1FA4A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0" t="7389" r="41582" b="2759"/>
          <a:stretch/>
        </p:blipFill>
        <p:spPr>
          <a:xfrm>
            <a:off x="761502" y="1214078"/>
            <a:ext cx="3739552" cy="27153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AF45FD-BC3A-BC48-B30E-D197BF1A7C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759" t="7604" r="3620" b="14823"/>
          <a:stretch/>
        </p:blipFill>
        <p:spPr>
          <a:xfrm>
            <a:off x="4934607" y="1214078"/>
            <a:ext cx="3066394" cy="271534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FB43DC8-C579-F449-AC11-B3865B01D6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58887"/>
      </p:ext>
    </p:extLst>
  </p:cSld>
  <p:clrMapOvr>
    <a:masterClrMapping/>
  </p:clrMapOvr>
  <p:transition advTm="1887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" name="Google Shape;74;p17">
            <a:extLst>
              <a:ext uri="{FF2B5EF4-FFF2-40B4-BE49-F238E27FC236}">
                <a16:creationId xmlns:a16="http://schemas.microsoft.com/office/drawing/2014/main" id="{8570C0E7-CFC3-6742-9B40-7661FEFB2A19}"/>
              </a:ext>
            </a:extLst>
          </p:cNvPr>
          <p:cNvSpPr txBox="1">
            <a:spLocks/>
          </p:cNvSpPr>
          <p:nvPr/>
        </p:nvSpPr>
        <p:spPr>
          <a:xfrm>
            <a:off x="1007421" y="482684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lt1"/>
                </a:solidFill>
                <a:latin typeface="DM Serif Display"/>
                <a:sym typeface="DM Serif Display"/>
              </a:rPr>
              <a:t>Training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lt1"/>
                </a:solidFill>
                <a:latin typeface="DM Serif Display"/>
              </a:rPr>
              <a:t>Protocols</a:t>
            </a:r>
          </a:p>
        </p:txBody>
      </p:sp>
      <p:sp>
        <p:nvSpPr>
          <p:cNvPr id="9" name="Google Shape;76;p17">
            <a:extLst>
              <a:ext uri="{FF2B5EF4-FFF2-40B4-BE49-F238E27FC236}">
                <a16:creationId xmlns:a16="http://schemas.microsoft.com/office/drawing/2014/main" id="{A6FDD0DB-C418-3640-AFE4-A9B1FF172556}"/>
              </a:ext>
            </a:extLst>
          </p:cNvPr>
          <p:cNvSpPr txBox="1">
            <a:spLocks/>
          </p:cNvSpPr>
          <p:nvPr/>
        </p:nvSpPr>
        <p:spPr>
          <a:xfrm>
            <a:off x="504494" y="1139557"/>
            <a:ext cx="8221719" cy="2864884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erif Display"/>
              <a:buChar char="╺"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erif Display"/>
              <a:buChar char="-"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DM Serif Display"/>
              <a:buChar char="⬞"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DM Serif Display"/>
              <a:buChar char="●"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DM Serif Display"/>
              <a:buChar char="○"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DM Serif Display"/>
              <a:buChar char="■"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DM Serif Display"/>
              <a:buChar char="●"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DM Serif Display"/>
              <a:buChar char="○"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DM Serif Display"/>
              <a:buChar char="■"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accent6"/>
                </a:solidFill>
              </a:rPr>
              <a:t>      </a:t>
            </a:r>
            <a:r>
              <a:rPr lang="en-US" sz="1600" b="1" dirty="0">
                <a:solidFill>
                  <a:schemeClr val="accent6"/>
                </a:solidFill>
                <a:latin typeface="Montserrat Light"/>
                <a:sym typeface="Montserrat Light"/>
              </a:rPr>
              <a:t>Vocabulary Curriculum (</a:t>
            </a:r>
            <a:r>
              <a:rPr lang="en-US" sz="1600" b="1" dirty="0" err="1">
                <a:solidFill>
                  <a:schemeClr val="accent6"/>
                </a:solidFill>
                <a:latin typeface="Montserrat Light"/>
                <a:sym typeface="Montserrat Light"/>
              </a:rPr>
              <a:t>VoCu</a:t>
            </a:r>
            <a:r>
              <a:rPr lang="en-US" sz="1600" b="1" dirty="0">
                <a:solidFill>
                  <a:schemeClr val="accent6"/>
                </a:solidFill>
                <a:latin typeface="Montserrat Light"/>
                <a:sym typeface="Montserrat Light"/>
              </a:rPr>
              <a:t>)</a:t>
            </a:r>
          </a:p>
          <a:p>
            <a:pPr marL="457200" lvl="1" indent="0">
              <a:buClr>
                <a:schemeClr val="dk1"/>
              </a:buClr>
              <a:buSzPts val="1100"/>
              <a:buNone/>
            </a:pPr>
            <a:r>
              <a:rPr lang="en-US" sz="1400" dirty="0">
                <a:solidFill>
                  <a:schemeClr val="bg1"/>
                </a:solidFill>
                <a:latin typeface="Montserrat Light"/>
                <a:sym typeface="Montserrat Light"/>
              </a:rPr>
              <a:t>Started from two classes V = {c1,c2} and then increased the vocabulary gradually until reaching the full class capacity 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accent6"/>
                </a:solidFill>
                <a:latin typeface="Montserrat Light"/>
                <a:sym typeface="Montserrat Light"/>
              </a:rPr>
              <a:t>    Delay Curriculum (</a:t>
            </a:r>
            <a:r>
              <a:rPr lang="en-US" sz="1600" b="1" dirty="0" err="1">
                <a:solidFill>
                  <a:schemeClr val="accent6"/>
                </a:solidFill>
                <a:latin typeface="Montserrat Light"/>
                <a:sym typeface="Montserrat Light"/>
              </a:rPr>
              <a:t>DeCu</a:t>
            </a:r>
            <a:r>
              <a:rPr lang="en-US" sz="1600" b="1" dirty="0">
                <a:solidFill>
                  <a:schemeClr val="accent6"/>
                </a:solidFill>
                <a:latin typeface="Montserrat Light"/>
                <a:sym typeface="Montserrat Light"/>
              </a:rPr>
              <a:t>)</a:t>
            </a:r>
          </a:p>
          <a:p>
            <a:pPr marL="457200" lvl="1" indent="0">
              <a:buClr>
                <a:schemeClr val="dk1"/>
              </a:buClr>
              <a:buSzPts val="1100"/>
              <a:buNone/>
            </a:pPr>
            <a:r>
              <a:rPr lang="en-US" sz="1400" dirty="0">
                <a:solidFill>
                  <a:schemeClr val="bg1"/>
                </a:solidFill>
                <a:latin typeface="Montserrat Light"/>
                <a:sym typeface="Montserrat Light"/>
              </a:rPr>
              <a:t>Started </a:t>
            </a:r>
            <a:r>
              <a:rPr lang="en-US" sz="1400" dirty="0">
                <a:solidFill>
                  <a:schemeClr val="bg1"/>
                </a:solidFill>
                <a:latin typeface="Montserrat Light"/>
              </a:rPr>
              <a:t>from short delays between stimulus and reporting times (</a:t>
            </a:r>
            <a:r>
              <a:rPr lang="en-US" sz="1400" dirty="0" err="1">
                <a:solidFill>
                  <a:schemeClr val="bg1"/>
                </a:solidFill>
                <a:latin typeface="Montserrat Light"/>
              </a:rPr>
              <a:t>Tmax</a:t>
            </a:r>
            <a:r>
              <a:rPr lang="en-US" sz="1400" dirty="0">
                <a:solidFill>
                  <a:schemeClr val="bg1"/>
                </a:solidFill>
                <a:latin typeface="Montserrat Light"/>
              </a:rPr>
              <a:t> = 6), progressively extended it toward the desired values </a:t>
            </a:r>
          </a:p>
          <a:p>
            <a:pPr marL="457200" lvl="1" indent="0">
              <a:buClr>
                <a:schemeClr val="dk1"/>
              </a:buClr>
              <a:buSzPts val="1100"/>
              <a:buNone/>
            </a:pPr>
            <a:endParaRPr lang="en-US" sz="1400" dirty="0">
              <a:solidFill>
                <a:schemeClr val="bg1"/>
              </a:solidFill>
              <a:latin typeface="Montserrat Light"/>
              <a:sym typeface="Montserrat Light"/>
            </a:endParaRPr>
          </a:p>
          <a:p>
            <a:pPr marL="457200" lvl="1" indent="0">
              <a:buClr>
                <a:schemeClr val="dk1"/>
              </a:buClr>
              <a:buSzPts val="1100"/>
              <a:buNone/>
            </a:pPr>
            <a:endParaRPr lang="en-US" sz="1400" dirty="0">
              <a:solidFill>
                <a:schemeClr val="bg1"/>
              </a:solidFill>
              <a:latin typeface="Montserrat Light"/>
              <a:sym typeface="Montserrat Light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600" b="1" dirty="0">
              <a:solidFill>
                <a:schemeClr val="accent6"/>
              </a:solidFill>
              <a:latin typeface="Montserrat Light"/>
            </a:endParaRPr>
          </a:p>
          <a:p>
            <a:pPr marL="742950" lvl="1" indent="-285750">
              <a:buClr>
                <a:schemeClr val="dk1"/>
              </a:buClr>
              <a:buSzPts val="1100"/>
              <a:buFont typeface="Wingdings" pitchFamily="2" charset="2"/>
              <a:buChar char="q"/>
            </a:pPr>
            <a:endParaRPr lang="en-US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15D855-ECCA-7242-97AD-B7BC24C36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519" y="482684"/>
            <a:ext cx="5536303" cy="40758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F4371D46-CA1A-5F4C-8490-0B250994994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6150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E35C44-00E5-6F49-9A5D-A42BED0A5E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E7C42-FCFF-B344-897A-BAFF21C2B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538" y="1147578"/>
            <a:ext cx="5794922" cy="3176800"/>
          </a:xfrm>
          <a:prstGeom prst="rect">
            <a:avLst/>
          </a:prstGeom>
        </p:spPr>
      </p:pic>
      <p:sp>
        <p:nvSpPr>
          <p:cNvPr id="6" name="Google Shape;74;p17">
            <a:extLst>
              <a:ext uri="{FF2B5EF4-FFF2-40B4-BE49-F238E27FC236}">
                <a16:creationId xmlns:a16="http://schemas.microsoft.com/office/drawing/2014/main" id="{BFDA3030-30C9-5442-AEFC-E87EE95E006F}"/>
              </a:ext>
            </a:extLst>
          </p:cNvPr>
          <p:cNvSpPr txBox="1">
            <a:spLocks/>
          </p:cNvSpPr>
          <p:nvPr/>
        </p:nvSpPr>
        <p:spPr>
          <a:xfrm>
            <a:off x="873518" y="482684"/>
            <a:ext cx="7396963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lt1"/>
                </a:solidFill>
                <a:latin typeface="DM Serif Display"/>
                <a:sym typeface="DM Serif Display"/>
              </a:rPr>
              <a:t>Dynamics of hidden Representation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046867B-AC76-164B-A373-7BFF06B1AC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40063"/>
      </p:ext>
    </p:extLst>
  </p:cSld>
  <p:clrMapOvr>
    <a:masterClrMapping/>
  </p:clrMapOvr>
  <p:transition advTm="4092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873518" y="482684"/>
            <a:ext cx="7396963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Dynamics of hidden Representation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465082" y="1207655"/>
            <a:ext cx="8213836" cy="3453161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accent6"/>
                </a:solidFill>
              </a:rPr>
              <a:t>      Define Speed: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Clr>
                <a:schemeClr val="dk1"/>
              </a:buClr>
              <a:buSzPts val="1100"/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Clr>
                <a:schemeClr val="dk1"/>
              </a:buClr>
              <a:buSzPts val="1100"/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Clr>
                <a:schemeClr val="dk1"/>
              </a:buClr>
              <a:buSzPts val="1100"/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Clr>
                <a:schemeClr val="dk1"/>
              </a:buClr>
              <a:buSzPts val="1100"/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Clr>
                <a:schemeClr val="dk1"/>
              </a:buClr>
              <a:buSzPts val="1100"/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Clr>
                <a:schemeClr val="dk1"/>
              </a:buClr>
              <a:buSzPts val="1100"/>
              <a:buFont typeface="Wingdings" pitchFamily="2" charset="2"/>
              <a:buChar char="q"/>
            </a:pPr>
            <a:endParaRPr lang="en-US" dirty="0"/>
          </a:p>
          <a:p>
            <a:pPr marL="0" indent="0" algn="ctr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l-GR" sz="1200" dirty="0"/>
              <a:t>ξ </a:t>
            </a:r>
            <a:r>
              <a:rPr lang="en-US" sz="1200" dirty="0"/>
              <a:t> = the state of the recurrent layer </a:t>
            </a:r>
          </a:p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US" sz="1200" dirty="0"/>
              <a:t>I = average of the noise images </a:t>
            </a:r>
          </a:p>
          <a:p>
            <a:pPr marL="0" indent="0" algn="ctr">
              <a:buClr>
                <a:schemeClr val="dk1"/>
              </a:buClr>
              <a:buSzPts val="1100"/>
              <a:buNone/>
            </a:pP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16DAF0-09D7-0441-9F11-BF03CFEEE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081" y="1706737"/>
            <a:ext cx="3367471" cy="973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5C897-0CCE-6740-82A3-A15EBE170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080" y="2792287"/>
            <a:ext cx="3367471" cy="1202668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82A87BB-883C-6C4B-B89F-5C91C72C8E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92996"/>
      </p:ext>
    </p:extLst>
  </p:cSld>
  <p:clrMapOvr>
    <a:masterClrMapping/>
  </p:clrMapOvr>
  <p:transition advTm="6320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B33491-A4D3-114C-ACCD-AA4A442567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5F675-2707-824E-A6B3-E7904B910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003" y="800019"/>
            <a:ext cx="4575994" cy="35434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D83DEC-305C-8E4F-9103-0222711EC42F}"/>
              </a:ext>
            </a:extLst>
          </p:cNvPr>
          <p:cNvSpPr/>
          <p:nvPr/>
        </p:nvSpPr>
        <p:spPr>
          <a:xfrm>
            <a:off x="1178472" y="4408786"/>
            <a:ext cx="6787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lt1"/>
                </a:solidFill>
                <a:latin typeface="Montserrat Light"/>
                <a:sym typeface="Montserrat Light"/>
              </a:rPr>
              <a:t>Extrapolation accuracy predicted by slow point speeds. The accuracy at long delays </a:t>
            </a:r>
          </a:p>
          <a:p>
            <a:pPr algn="ctr"/>
            <a:r>
              <a:rPr lang="en-US" sz="1200" dirty="0">
                <a:solidFill>
                  <a:schemeClr val="lt1"/>
                </a:solidFill>
                <a:latin typeface="Montserrat Light"/>
                <a:sym typeface="Montserrat Light"/>
              </a:rPr>
              <a:t>(∆t = 1000 for MNIST and ∆t = 500 for CIFAR-10)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08570FB-1E13-7947-AC5E-52C7901989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64044"/>
      </p:ext>
    </p:extLst>
  </p:cSld>
  <p:clrMapOvr>
    <a:masterClrMapping/>
  </p:clrMapOvr>
  <p:transition advTm="2382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6"/>
</p:tagLst>
</file>

<file path=ppt/theme/theme1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408</Words>
  <Application>Microsoft Macintosh PowerPoint</Application>
  <PresentationFormat>On-screen Show (16:9)</PresentationFormat>
  <Paragraphs>93</Paragraphs>
  <Slides>12</Slides>
  <Notes>8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Arial</vt:lpstr>
      <vt:lpstr>Wingdings</vt:lpstr>
      <vt:lpstr>Montserrat Light</vt:lpstr>
      <vt:lpstr>Courier New</vt:lpstr>
      <vt:lpstr>DM Serif Display</vt:lpstr>
      <vt:lpstr>Mutius template</vt:lpstr>
      <vt:lpstr>Understanding and Controlling Memory in Recurrent Neural Networks</vt:lpstr>
      <vt:lpstr>Task Definition</vt:lpstr>
      <vt:lpstr>Model</vt:lpstr>
      <vt:lpstr>Model</vt:lpstr>
      <vt:lpstr>PowerPoint Presentation</vt:lpstr>
      <vt:lpstr>PowerPoint Presentation</vt:lpstr>
      <vt:lpstr>PowerPoint Presentation</vt:lpstr>
      <vt:lpstr>Dynamics of hidden Representation</vt:lpstr>
      <vt:lpstr>PowerPoint Presentation</vt:lpstr>
      <vt:lpstr>PowerPoint Presentation</vt:lpstr>
      <vt:lpstr>Improving Long Term Memory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and Controlling Memory in Recurrent Neural Networks</dc:title>
  <cp:lastModifiedBy>zahra mousavi</cp:lastModifiedBy>
  <cp:revision>17</cp:revision>
  <dcterms:modified xsi:type="dcterms:W3CDTF">2021-06-26T20:08:31Z</dcterms:modified>
</cp:coreProperties>
</file>